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4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489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070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14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prstClr val="black"/>
                </a:solidFill>
                <a:latin typeface="Arial Black" pitchFamily="34" charset="0"/>
              </a:rPr>
              <a:t>Wspomaganie szkół w rozwoju </a:t>
            </a:r>
            <a:r>
              <a:rPr lang="pl-PL" sz="3600" b="1" dirty="0" smtClean="0">
                <a:solidFill>
                  <a:prstClr val="black"/>
                </a:solidFill>
                <a:latin typeface="Arial Black" pitchFamily="34" charset="0"/>
              </a:rPr>
              <a:t>kompetencji społecznych i obywatelskich </a:t>
            </a:r>
            <a:r>
              <a:rPr lang="pl-PL" sz="3600" dirty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pl-PL" sz="3600" dirty="0">
                <a:solidFill>
                  <a:prstClr val="black"/>
                </a:solidFill>
                <a:latin typeface="Arial Black" pitchFamily="34" charset="0"/>
              </a:rPr>
            </a:br>
            <a:r>
              <a:rPr lang="pl-PL" sz="3600" b="1" dirty="0" smtClean="0">
                <a:solidFill>
                  <a:prstClr val="black"/>
                </a:solidFill>
                <a:latin typeface="Arial Black" pitchFamily="34" charset="0"/>
              </a:rPr>
              <a:t>II </a:t>
            </a:r>
            <a:r>
              <a:rPr lang="pl-PL" sz="3600" b="1" dirty="0">
                <a:solidFill>
                  <a:prstClr val="black"/>
                </a:solidFill>
                <a:latin typeface="Arial Black" pitchFamily="34" charset="0"/>
              </a:rPr>
              <a:t>etap edukacyjny 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pl-PL" b="1" cap="all" dirty="0" smtClean="0">
                <a:solidFill>
                  <a:prstClr val="black"/>
                </a:solidFill>
              </a:rPr>
              <a:t> Moduł </a:t>
            </a:r>
            <a:r>
              <a:rPr lang="pl-PL" b="1" cap="all" smtClean="0">
                <a:solidFill>
                  <a:prstClr val="black"/>
                </a:solidFill>
              </a:rPr>
              <a:t>III. Proces </a:t>
            </a:r>
            <a:r>
              <a:rPr lang="pl-PL" b="1" cap="all" dirty="0">
                <a:solidFill>
                  <a:prstClr val="black"/>
                </a:solidFill>
              </a:rPr>
              <a:t>uczenia się a rozwój kompetencji kluczowych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7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b="1" dirty="0" smtClean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3200" b="1" dirty="0" smtClean="0">
                <a:solidFill>
                  <a:prstClr val="black"/>
                </a:solidFill>
              </a:rPr>
              <a:t>Cztery </a:t>
            </a:r>
            <a:r>
              <a:rPr lang="pl-PL" sz="3200" b="1" dirty="0">
                <a:solidFill>
                  <a:prstClr val="black"/>
                </a:solidFill>
              </a:rPr>
              <a:t>fazy kompetencji</a:t>
            </a:r>
            <a:r>
              <a:rPr lang="pl-PL" sz="3200" dirty="0">
                <a:solidFill>
                  <a:prstClr val="black"/>
                </a:solidFill>
              </a:rPr>
              <a:t> Noela </a:t>
            </a:r>
            <a:r>
              <a:rPr lang="pl-PL" sz="3200" dirty="0" err="1">
                <a:solidFill>
                  <a:prstClr val="black"/>
                </a:solidFill>
              </a:rPr>
              <a:t>Burcha</a:t>
            </a:r>
            <a:r>
              <a:rPr lang="pl-PL" sz="3200" dirty="0">
                <a:solidFill>
                  <a:prstClr val="black"/>
                </a:solidFill>
              </a:rPr>
              <a:t> – model psychologiczny, określany także jako proces zdobywania świadomej kompetencji, oparty na analizie stanów psychicznych zaangażowanych w proces przejścia od niekompetencji do kompetencji, umiejętności w danej dziedzinie.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b="1" dirty="0">
                <a:solidFill>
                  <a:prstClr val="black"/>
                </a:solidFill>
              </a:rPr>
              <a:t>Nieświadoma niekompetencja</a:t>
            </a:r>
            <a:r>
              <a:rPr lang="pl-PL" dirty="0">
                <a:solidFill>
                  <a:prstClr val="black"/>
                </a:solidFill>
              </a:rPr>
              <a:t> - jednostka w tej fazie nie rozumie lub nie wie jak coś zrobić i nie potrafi ponadto rozpoznać swoich braków. Niektóre osoby mogą nawet na tym etapie podważać przydatność umiejętności. W tej fazie to sama jednostka musi uznać, iż jest w danej dziedzinie niekompetentna i sama uznać wartość nabycia nowych umiejętności. Jest to warunek konieczny przed przejściem do następnego etapu. Czas w jakim jednostka pozostanie na tym etapie zależy tylko od wewnętrznych bodźców motywacyjnych do nauki.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b="1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3200" b="1" dirty="0" smtClean="0">
                <a:solidFill>
                  <a:prstClr val="black"/>
                </a:solidFill>
              </a:rPr>
              <a:t>Świadoma </a:t>
            </a:r>
            <a:r>
              <a:rPr lang="pl-PL" sz="3200" b="1" dirty="0">
                <a:solidFill>
                  <a:prstClr val="black"/>
                </a:solidFill>
              </a:rPr>
              <a:t>niekompetencja</a:t>
            </a:r>
            <a:r>
              <a:rPr lang="pl-PL" sz="3200" dirty="0">
                <a:solidFill>
                  <a:prstClr val="black"/>
                </a:solidFill>
              </a:rPr>
              <a:t> - na tym etapie jednostka nie umie i nie potrafi czegoś zrobić, jednakże jest świadoma owego braku oraz zdaje sobie sprawę z wartości poznania nowej zdolności, przyswojenia nowej wiedzy. Warto pamiętać, że popełnianie błędów na tym etapie jest integralnym składnikiem procesu nauczania na tym etapie.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2282" y="1344065"/>
            <a:ext cx="10649607" cy="4127381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b="1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3200" b="1" dirty="0" smtClean="0">
                <a:solidFill>
                  <a:prstClr val="black"/>
                </a:solidFill>
              </a:rPr>
              <a:t>Świadoma </a:t>
            </a:r>
            <a:r>
              <a:rPr lang="pl-PL" sz="3200" b="1" dirty="0">
                <a:solidFill>
                  <a:prstClr val="black"/>
                </a:solidFill>
              </a:rPr>
              <a:t>kompetencja</a:t>
            </a:r>
            <a:r>
              <a:rPr lang="pl-PL" sz="3200" dirty="0">
                <a:solidFill>
                  <a:prstClr val="black"/>
                </a:solidFill>
              </a:rPr>
              <a:t> - jednostka rozumie pewne procesy oraz potrafi korzystać z nabytych umiejętności. Jednak wykorzystanie umiejętności i wiedzy wymaga koncentracji. W pewnych przypadkach proces może rozłożyć się na kilka etapów, gdy wymaga dużego skupienia w </a:t>
            </a:r>
            <a:r>
              <a:rPr lang="pl-PL" sz="3200" dirty="0" smtClean="0">
                <a:solidFill>
                  <a:prstClr val="black"/>
                </a:solidFill>
              </a:rPr>
              <a:t>wykorzystaniu konkretnej </a:t>
            </a:r>
            <a:r>
              <a:rPr lang="pl-PL" sz="3200" dirty="0">
                <a:solidFill>
                  <a:prstClr val="black"/>
                </a:solidFill>
              </a:rPr>
              <a:t>umiejętności.</a:t>
            </a:r>
            <a:r>
              <a:rPr lang="pl-PL" dirty="0">
                <a:solidFill>
                  <a:prstClr val="black"/>
                </a:solidFill>
              </a:rPr>
              <a:t/>
            </a:r>
            <a:br>
              <a:rPr lang="pl-PL" dirty="0">
                <a:solidFill>
                  <a:prstClr val="black"/>
                </a:solidFill>
              </a:rPr>
            </a:br>
            <a:endParaRPr lang="pl-PL" dirty="0">
              <a:solidFill>
                <a:prstClr val="black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b="1" dirty="0" smtClean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3200" b="1" dirty="0" smtClean="0">
                <a:solidFill>
                  <a:prstClr val="black"/>
                </a:solidFill>
              </a:rPr>
              <a:t>Nieświadoma </a:t>
            </a:r>
            <a:r>
              <a:rPr lang="pl-PL" sz="3200" b="1" dirty="0">
                <a:solidFill>
                  <a:prstClr val="black"/>
                </a:solidFill>
              </a:rPr>
              <a:t>kompetencja</a:t>
            </a:r>
            <a:r>
              <a:rPr lang="pl-PL" sz="3200" dirty="0">
                <a:solidFill>
                  <a:prstClr val="black"/>
                </a:solidFill>
              </a:rPr>
              <a:t> - na tym etapie jednostka ma już za sobą na tyle długa praktykę w wykorzystywaniu danej umiejętności, że ta staje się wręcz częścią jego osobowości albo odruchem i może z niej łatwo korzystać. W efekcie dana umiejętność może być wykorzystywana jednocześnie z innymi. Jednostka na tym etapie ponadto może sama nauczać innych, korzystając oczywiście z własnych doświadczeń.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77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644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39</Words>
  <Application>Microsoft Office PowerPoint</Application>
  <PresentationFormat>Panoramiczny</PresentationFormat>
  <Paragraphs>30</Paragraphs>
  <Slides>10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Motyw pakietu Office</vt:lpstr>
      <vt:lpstr>Wspomaganie szkół w rozwoju kompetencji społecznych i obywatelskich  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admin</cp:lastModifiedBy>
  <cp:revision>9</cp:revision>
  <dcterms:created xsi:type="dcterms:W3CDTF">2018-12-02T13:14:09Z</dcterms:created>
  <dcterms:modified xsi:type="dcterms:W3CDTF">2019-01-16T21:53:35Z</dcterms:modified>
</cp:coreProperties>
</file>